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0" r:id="rId7"/>
    <p:sldId id="261" r:id="rId8"/>
    <p:sldId id="264" r:id="rId9"/>
    <p:sldId id="267" r:id="rId10"/>
    <p:sldId id="265" r:id="rId11"/>
    <p:sldId id="269" r:id="rId12"/>
    <p:sldId id="270" r:id="rId13"/>
    <p:sldId id="272" r:id="rId14"/>
    <p:sldId id="273" r:id="rId15"/>
    <p:sldId id="274" r:id="rId16"/>
    <p:sldId id="276" r:id="rId17"/>
    <p:sldId id="268" r:id="rId18"/>
    <p:sldId id="278" r:id="rId19"/>
    <p:sldId id="271" r:id="rId20"/>
    <p:sldId id="277" r:id="rId21"/>
    <p:sldId id="275"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660"/>
  </p:normalViewPr>
  <p:slideViewPr>
    <p:cSldViewPr snapToGrid="0">
      <p:cViewPr varScale="1">
        <p:scale>
          <a:sx n="82" d="100"/>
          <a:sy n="82"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891C6D-8859-4FEC-8D02-62DAFD5E8240}"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149261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91C6D-8859-4FEC-8D02-62DAFD5E8240}"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162760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91C6D-8859-4FEC-8D02-62DAFD5E8240}"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397167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91C6D-8859-4FEC-8D02-62DAFD5E8240}"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263003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891C6D-8859-4FEC-8D02-62DAFD5E8240}"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39888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891C6D-8859-4FEC-8D02-62DAFD5E8240}"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112175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891C6D-8859-4FEC-8D02-62DAFD5E8240}" type="datetimeFigureOut">
              <a:rPr lang="en-US" smtClean="0"/>
              <a:t>4/24/25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119366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891C6D-8859-4FEC-8D02-62DAFD5E8240}" type="datetimeFigureOut">
              <a:rPr lang="en-US" smtClean="0"/>
              <a:t>4/24/25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236421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91C6D-8859-4FEC-8D02-62DAFD5E8240}" type="datetimeFigureOut">
              <a:rPr lang="en-US" smtClean="0"/>
              <a:t>4/24/25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249311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891C6D-8859-4FEC-8D02-62DAFD5E8240}"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247195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891C6D-8859-4FEC-8D02-62DAFD5E8240}"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291E0-C213-4381-B162-2A3C3CF8232F}" type="slidenum">
              <a:rPr lang="en-US" smtClean="0"/>
              <a:t>‹#›</a:t>
            </a:fld>
            <a:endParaRPr lang="en-US"/>
          </a:p>
        </p:txBody>
      </p:sp>
    </p:spTree>
    <p:extLst>
      <p:ext uri="{BB962C8B-B14F-4D97-AF65-F5344CB8AC3E}">
        <p14:creationId xmlns:p14="http://schemas.microsoft.com/office/powerpoint/2010/main" val="352036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91C6D-8859-4FEC-8D02-62DAFD5E8240}" type="datetimeFigureOut">
              <a:rPr lang="en-US" smtClean="0"/>
              <a:t>4/24/25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291E0-C213-4381-B162-2A3C3CF8232F}" type="slidenum">
              <a:rPr lang="en-US" smtClean="0"/>
              <a:t>‹#›</a:t>
            </a:fld>
            <a:endParaRPr lang="en-US"/>
          </a:p>
        </p:txBody>
      </p:sp>
    </p:spTree>
    <p:extLst>
      <p:ext uri="{BB962C8B-B14F-4D97-AF65-F5344CB8AC3E}">
        <p14:creationId xmlns:p14="http://schemas.microsoft.com/office/powerpoint/2010/main" val="79453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4729114" y="9809163"/>
            <a:ext cx="3901802" cy="480965"/>
          </a:xfrm>
        </p:spPr>
        <p:txBody>
          <a:bodyPr>
            <a:normAutofit fontScale="40000" lnSpcReduction="20000"/>
          </a:bodyPr>
          <a:lstStyle/>
          <a:p>
            <a:endParaRPr lang="en-US" sz="8000" dirty="0"/>
          </a:p>
        </p:txBody>
      </p:sp>
      <p:pic>
        <p:nvPicPr>
          <p:cNvPr id="1028" name="Picture 4" descr="Free Membership Cliparts, Download Free Membership Cliparts png images, Free ClipArts on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639" y="1001597"/>
            <a:ext cx="6890993" cy="2372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0049" y="3102932"/>
            <a:ext cx="9671901" cy="2954655"/>
          </a:xfrm>
          <a:prstGeom prst="rect">
            <a:avLst/>
          </a:prstGeom>
        </p:spPr>
        <p:txBody>
          <a:bodyPr wrap="square">
            <a:spAutoFit/>
          </a:bodyPr>
          <a:lstStyle/>
          <a:p>
            <a:pPr algn="ctr"/>
            <a:r>
              <a:rPr lang="en-US" sz="6600" dirty="0"/>
              <a:t>HSTA-Retired</a:t>
            </a:r>
          </a:p>
          <a:p>
            <a:pPr algn="ctr"/>
            <a:r>
              <a:rPr lang="en-US" sz="6600" dirty="0"/>
              <a:t>Questionnaire Results </a:t>
            </a:r>
          </a:p>
          <a:p>
            <a:pPr algn="ctr"/>
            <a:r>
              <a:rPr lang="en-US" sz="5400" dirty="0"/>
              <a:t>2025</a:t>
            </a:r>
          </a:p>
        </p:txBody>
      </p:sp>
    </p:spTree>
    <p:extLst>
      <p:ext uri="{BB962C8B-B14F-4D97-AF65-F5344CB8AC3E}">
        <p14:creationId xmlns:p14="http://schemas.microsoft.com/office/powerpoint/2010/main" val="3386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1070871"/>
          </a:xfrm>
          <a:prstGeom prst="rect">
            <a:avLst/>
          </a:prstGeom>
        </p:spPr>
        <p:txBody>
          <a:bodyPr wrap="square">
            <a:spAutoFit/>
          </a:bodyPr>
          <a:lstStyle/>
          <a:p>
            <a:pPr>
              <a:lnSpc>
                <a:spcPct val="107000"/>
              </a:lnSpc>
              <a:spcAft>
                <a:spcPts val="800"/>
              </a:spcAft>
            </a:pPr>
            <a:r>
              <a:rPr lang="en-US" dirty="0">
                <a:solidFill>
                  <a:srgbClr val="202124"/>
                </a:solidFill>
                <a:latin typeface="docs-Roboto"/>
                <a:ea typeface="Calibri" panose="020F0502020204030204" pitchFamily="34" charset="0"/>
                <a:cs typeface="Times New Roman" panose="02020603050405020304" pitchFamily="18" charset="0"/>
              </a:rPr>
              <a:t>What would you be willing to do to assist us in accomplishing our </a:t>
            </a:r>
            <a:r>
              <a:rPr lang="en-US" b="1" dirty="0">
                <a:solidFill>
                  <a:srgbClr val="202124"/>
                </a:solidFill>
                <a:latin typeface="docs-Roboto"/>
                <a:ea typeface="Calibri" panose="020F0502020204030204" pitchFamily="34" charset="0"/>
                <a:cs typeface="Times New Roman" panose="02020603050405020304" pitchFamily="18" charset="0"/>
              </a:rPr>
              <a:t>second purpose</a:t>
            </a:r>
            <a:r>
              <a:rPr lang="en-US" dirty="0">
                <a:solidFill>
                  <a:srgbClr val="202124"/>
                </a:solidFill>
                <a:latin typeface="docs-Roboto"/>
                <a:ea typeface="Calibri" panose="020F0502020204030204" pitchFamily="34" charset="0"/>
                <a:cs typeface="Times New Roman" panose="02020603050405020304" pitchFamily="18" charset="0"/>
              </a:rPr>
              <a:t>; promote the social, professional, economic status, and general welfare of retired members? </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a:srcRect l="21875" t="27684" r="23355" b="61037"/>
          <a:stretch/>
        </p:blipFill>
        <p:spPr bwMode="auto">
          <a:xfrm>
            <a:off x="1040780" y="2709992"/>
            <a:ext cx="9909717" cy="209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034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2075761"/>
          </a:xfrm>
          <a:prstGeom prst="rect">
            <a:avLst/>
          </a:prstGeom>
        </p:spPr>
        <p:txBody>
          <a:bodyPr wrap="square">
            <a:spAutoFit/>
          </a:bodyPr>
          <a:lstStyle/>
          <a:p>
            <a:pPr>
              <a:lnSpc>
                <a:spcPct val="107000"/>
              </a:lnSpc>
              <a:spcAft>
                <a:spcPts val="800"/>
              </a:spcAft>
            </a:pPr>
            <a:r>
              <a:rPr lang="en-US" sz="2400" dirty="0">
                <a:solidFill>
                  <a:srgbClr val="202124"/>
                </a:solidFill>
                <a:ea typeface="Calibri" panose="020F0502020204030204" pitchFamily="34" charset="0"/>
                <a:cs typeface="Times New Roman" panose="02020603050405020304" pitchFamily="18" charset="0"/>
              </a:rPr>
              <a:t>What would you be willing to do to assist us in accomplishing our </a:t>
            </a:r>
            <a:r>
              <a:rPr lang="en-US" sz="2400" b="1" dirty="0">
                <a:solidFill>
                  <a:srgbClr val="202124"/>
                </a:solidFill>
                <a:ea typeface="Calibri" panose="020F0502020204030204" pitchFamily="34" charset="0"/>
                <a:cs typeface="Times New Roman" panose="02020603050405020304" pitchFamily="18" charset="0"/>
              </a:rPr>
              <a:t>third purpose</a:t>
            </a:r>
            <a:r>
              <a:rPr lang="en-US" sz="2400" dirty="0">
                <a:solidFill>
                  <a:srgbClr val="202124"/>
                </a:solidFill>
                <a:ea typeface="Calibri" panose="020F0502020204030204" pitchFamily="34" charset="0"/>
                <a:cs typeface="Times New Roman" panose="02020603050405020304" pitchFamily="18" charset="0"/>
              </a:rPr>
              <a:t>; </a:t>
            </a:r>
            <a:r>
              <a:rPr lang="en-US" sz="2400" dirty="0"/>
              <a:t>support united action with others who are devoted to the cause of public education and/or unionism? </a:t>
            </a:r>
            <a:endParaRPr lang="en-US" sz="2400" dirty="0">
              <a:solidFill>
                <a:srgbClr val="202124"/>
              </a:solidFill>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3"/>
          <a:srcRect l="21991" t="24966" r="23489" b="63334"/>
          <a:stretch/>
        </p:blipFill>
        <p:spPr bwMode="auto">
          <a:xfrm>
            <a:off x="661639" y="2925916"/>
            <a:ext cx="10155044" cy="1948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148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2079544"/>
          </a:xfrm>
          <a:prstGeom prst="rect">
            <a:avLst/>
          </a:prstGeom>
        </p:spPr>
        <p:txBody>
          <a:bodyPr wrap="square">
            <a:spAutoFit/>
          </a:bodyPr>
          <a:lstStyle/>
          <a:p>
            <a:pPr>
              <a:lnSpc>
                <a:spcPct val="107000"/>
              </a:lnSpc>
              <a:spcAft>
                <a:spcPts val="800"/>
              </a:spcAft>
            </a:pPr>
            <a:r>
              <a:rPr lang="en-US" sz="2400" dirty="0">
                <a:solidFill>
                  <a:srgbClr val="202124"/>
                </a:solidFill>
                <a:ea typeface="Calibri" panose="020F0502020204030204" pitchFamily="34" charset="0"/>
                <a:cs typeface="Times New Roman" panose="02020603050405020304" pitchFamily="18" charset="0"/>
              </a:rPr>
              <a:t>What would you be willing to do to assist us in accomplishing our </a:t>
            </a:r>
            <a:r>
              <a:rPr lang="en-US" sz="2400" b="1" dirty="0">
                <a:solidFill>
                  <a:srgbClr val="202124"/>
                </a:solidFill>
                <a:ea typeface="Calibri" panose="020F0502020204030204" pitchFamily="34" charset="0"/>
                <a:cs typeface="Times New Roman" panose="02020603050405020304" pitchFamily="18" charset="0"/>
              </a:rPr>
              <a:t>fourth purpose</a:t>
            </a:r>
            <a:r>
              <a:rPr lang="en-US" sz="2400" dirty="0">
                <a:solidFill>
                  <a:srgbClr val="202124"/>
                </a:solidFill>
                <a:ea typeface="Calibri" panose="020F0502020204030204" pitchFamily="34" charset="0"/>
                <a:cs typeface="Times New Roman" panose="02020603050405020304" pitchFamily="18" charset="0"/>
              </a:rPr>
              <a:t>; </a:t>
            </a:r>
            <a:r>
              <a:rPr lang="en-US" sz="2400" dirty="0"/>
              <a:t>initiate and/or support legislative action that is beneficial to retirees?</a:t>
            </a:r>
            <a:endParaRPr lang="en-US" sz="2400" dirty="0">
              <a:solidFill>
                <a:srgbClr val="202124"/>
              </a:solidFill>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3"/>
          <a:srcRect l="22685" t="25475" r="24637" b="63012"/>
          <a:stretch/>
        </p:blipFill>
        <p:spPr bwMode="auto">
          <a:xfrm>
            <a:off x="765020" y="2458487"/>
            <a:ext cx="10040511" cy="1923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505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1585562"/>
          </a:xfrm>
          <a:prstGeom prst="rect">
            <a:avLst/>
          </a:prstGeom>
        </p:spPr>
        <p:txBody>
          <a:bodyPr wrap="square">
            <a:spAutoFit/>
          </a:bodyPr>
          <a:lstStyle/>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74233" y="1507717"/>
            <a:ext cx="9998927" cy="2068130"/>
          </a:xfrm>
          <a:prstGeom prst="rect">
            <a:avLst/>
          </a:prstGeom>
        </p:spPr>
        <p:txBody>
          <a:bodyPr wrap="square">
            <a:spAutoFit/>
          </a:bodyPr>
          <a:lstStyle/>
          <a:p>
            <a:pPr>
              <a:lnSpc>
                <a:spcPct val="107000"/>
              </a:lnSpc>
            </a:pPr>
            <a:r>
              <a:rPr lang="en-US" sz="2800" dirty="0">
                <a:solidFill>
                  <a:srgbClr val="202124"/>
                </a:solidFill>
                <a:latin typeface="docs-Roboto"/>
                <a:ea typeface="Times New Roman" panose="02020603050405020304" pitchFamily="18" charset="0"/>
                <a:cs typeface="Times New Roman" panose="02020603050405020304" pitchFamily="18" charset="0"/>
              </a:rPr>
              <a:t>Our membership numbers are starting to decline.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solidFill>
                  <a:srgbClr val="202124"/>
                </a:solidFill>
                <a:latin typeface="docs-Roboto"/>
                <a:ea typeface="Times New Roman" panose="02020603050405020304" pitchFamily="18" charset="0"/>
                <a:cs typeface="Times New Roman" panose="02020603050405020304" pitchFamily="18" charset="0"/>
              </a:rPr>
              <a:t>If we need more money to complete our purposes what is the best way to achieve this?</a:t>
            </a:r>
          </a:p>
          <a:p>
            <a:pPr>
              <a:lnSpc>
                <a:spcPct val="107000"/>
              </a:lnSpc>
            </a:pPr>
            <a:endParaRPr lang="en-US" dirty="0">
              <a:solidFill>
                <a:srgbClr val="202124"/>
              </a:solidFill>
              <a:latin typeface="docs-Roboto"/>
              <a:ea typeface="Times New Roman" panose="02020603050405020304" pitchFamily="18" charset="0"/>
              <a:cs typeface="Times New Roman" panose="02020603050405020304" pitchFamily="18" charset="0"/>
            </a:endParaRPr>
          </a:p>
          <a:p>
            <a:pPr>
              <a:lnSpc>
                <a:spcPct val="107000"/>
              </a:lnSpc>
            </a:pPr>
            <a:r>
              <a:rPr lang="en-US" dirty="0">
                <a:solidFill>
                  <a:srgbClr val="202124"/>
                </a:solidFill>
                <a:latin typeface="docs-Roboto"/>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3"/>
          <a:srcRect l="22454" t="48064" r="25695" b="29348"/>
          <a:stretch/>
        </p:blipFill>
        <p:spPr bwMode="auto">
          <a:xfrm>
            <a:off x="1174594" y="3224683"/>
            <a:ext cx="9753601" cy="2862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372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1585562"/>
          </a:xfrm>
          <a:prstGeom prst="rect">
            <a:avLst/>
          </a:prstGeom>
        </p:spPr>
        <p:txBody>
          <a:bodyPr wrap="square">
            <a:spAutoFit/>
          </a:bodyPr>
          <a:lstStyle/>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74233" y="1507717"/>
            <a:ext cx="9998927" cy="1146083"/>
          </a:xfrm>
          <a:prstGeom prst="rect">
            <a:avLst/>
          </a:prstGeom>
        </p:spPr>
        <p:txBody>
          <a:bodyPr wrap="square">
            <a:spAutoFit/>
          </a:bodyPr>
          <a:lstStyle/>
          <a:p>
            <a:pPr>
              <a:lnSpc>
                <a:spcPct val="107000"/>
              </a:lnSpc>
            </a:pPr>
            <a:r>
              <a:rPr lang="en-US" sz="2800" dirty="0"/>
              <a:t>What would get more membership involvement? </a:t>
            </a:r>
          </a:p>
          <a:p>
            <a:pPr>
              <a:lnSpc>
                <a:spcPct val="107000"/>
              </a:lnSpc>
            </a:pPr>
            <a:endParaRPr lang="en-US" dirty="0">
              <a:solidFill>
                <a:srgbClr val="202124"/>
              </a:solidFill>
              <a:latin typeface="docs-Roboto"/>
              <a:ea typeface="Times New Roman" panose="02020603050405020304" pitchFamily="18" charset="0"/>
              <a:cs typeface="Times New Roman" panose="02020603050405020304" pitchFamily="18" charset="0"/>
            </a:endParaRPr>
          </a:p>
          <a:p>
            <a:pPr>
              <a:lnSpc>
                <a:spcPct val="107000"/>
              </a:lnSpc>
            </a:pPr>
            <a:r>
              <a:rPr lang="en-US" dirty="0">
                <a:solidFill>
                  <a:srgbClr val="202124"/>
                </a:solidFill>
                <a:latin typeface="docs-Roboto"/>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rotWithShape="1">
          <a:blip r:embed="rId3"/>
          <a:srcRect l="22338" t="38384" r="23380" b="50554"/>
          <a:stretch/>
        </p:blipFill>
        <p:spPr bwMode="auto">
          <a:xfrm>
            <a:off x="1219198" y="2653800"/>
            <a:ext cx="9006469" cy="17250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01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1585562"/>
          </a:xfrm>
          <a:prstGeom prst="rect">
            <a:avLst/>
          </a:prstGeom>
        </p:spPr>
        <p:txBody>
          <a:bodyPr wrap="square">
            <a:spAutoFit/>
          </a:bodyPr>
          <a:lstStyle/>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8474" y="1507717"/>
            <a:ext cx="11279515" cy="4173707"/>
          </a:xfrm>
          <a:prstGeom prst="rect">
            <a:avLst/>
          </a:prstGeom>
        </p:spPr>
        <p:txBody>
          <a:bodyPr wrap="square">
            <a:spAutoFit/>
          </a:bodyPr>
          <a:lstStyle/>
          <a:p>
            <a:pPr algn="ctr">
              <a:lnSpc>
                <a:spcPct val="107000"/>
              </a:lnSpc>
            </a:pPr>
            <a:r>
              <a:rPr lang="en-US" sz="2800" b="1" dirty="0"/>
              <a:t>HSTA-</a:t>
            </a:r>
            <a:r>
              <a:rPr lang="en-US" sz="2800" b="1" dirty="0" err="1"/>
              <a:t>Retired's</a:t>
            </a:r>
            <a:r>
              <a:rPr lang="en-US" sz="2800" b="1" dirty="0"/>
              <a:t> work consists of the following activities: </a:t>
            </a:r>
            <a:r>
              <a:rPr lang="en-US" b="1" dirty="0"/>
              <a:t>   </a:t>
            </a:r>
            <a:r>
              <a:rPr lang="en-US" dirty="0"/>
              <a:t>												Very/Somewhat </a:t>
            </a:r>
            <a:r>
              <a:rPr lang="en-US" b="1" dirty="0"/>
              <a:t>163</a:t>
            </a:r>
          </a:p>
          <a:p>
            <a:r>
              <a:rPr lang="en-US" dirty="0"/>
              <a:t>Monitor EUTF										146/16</a:t>
            </a:r>
          </a:p>
          <a:p>
            <a:r>
              <a:rPr lang="en-US" dirty="0"/>
              <a:t>Monitor ERS										139/20</a:t>
            </a:r>
          </a:p>
          <a:p>
            <a:r>
              <a:rPr lang="en-US" dirty="0"/>
              <a:t>Provide testimony for legislature								79/71</a:t>
            </a:r>
          </a:p>
          <a:p>
            <a:r>
              <a:rPr lang="en-US" dirty="0"/>
              <a:t>Lobby the legislature for benefits retention and enhancements/related to </a:t>
            </a:r>
            <a:r>
              <a:rPr lang="en-US" dirty="0" err="1"/>
              <a:t>Kupuna</a:t>
            </a:r>
            <a:r>
              <a:rPr lang="en-US" dirty="0"/>
              <a:t> general welfare 		117/41</a:t>
            </a:r>
          </a:p>
          <a:p>
            <a:r>
              <a:rPr lang="en-US" dirty="0"/>
              <a:t>Produce/deliver a statewide newsletter								40/78</a:t>
            </a:r>
          </a:p>
          <a:p>
            <a:r>
              <a:rPr lang="en-US" dirty="0"/>
              <a:t>Representation on the HSTA Board of Directors							68/69</a:t>
            </a:r>
          </a:p>
          <a:p>
            <a:r>
              <a:rPr lang="en-US" dirty="0"/>
              <a:t>Provide Pre-retirement workshops on Institute Day						90/58</a:t>
            </a:r>
          </a:p>
          <a:p>
            <a:r>
              <a:rPr lang="en-US" dirty="0"/>
              <a:t>Assist HSTA in lobbying on public education and union issues					56/70</a:t>
            </a:r>
          </a:p>
          <a:p>
            <a:r>
              <a:rPr lang="en-US" dirty="0"/>
              <a:t>Elect delegates to the NEA Representative Assembly and the NEA-Retired Annual Meeting		39/78</a:t>
            </a:r>
          </a:p>
          <a:p>
            <a:r>
              <a:rPr lang="en-US" dirty="0"/>
              <a:t>Provide members information on Members Benefits						120/30</a:t>
            </a:r>
          </a:p>
          <a:p>
            <a:r>
              <a:rPr lang="en-US" dirty="0"/>
              <a:t>Recruit new members									108/46</a:t>
            </a:r>
          </a:p>
          <a:p>
            <a:r>
              <a:rPr lang="en-US" dirty="0"/>
              <a:t>Representation on many HSTA Standing Committees						44/66</a:t>
            </a:r>
          </a:p>
        </p:txBody>
      </p:sp>
    </p:spTree>
    <p:extLst>
      <p:ext uri="{BB962C8B-B14F-4D97-AF65-F5344CB8AC3E}">
        <p14:creationId xmlns:p14="http://schemas.microsoft.com/office/powerpoint/2010/main" val="381136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639" y="1507717"/>
            <a:ext cx="10779512" cy="1585562"/>
          </a:xfrm>
          <a:prstGeom prst="rect">
            <a:avLst/>
          </a:prstGeom>
        </p:spPr>
        <p:txBody>
          <a:bodyPr wrap="square">
            <a:spAutoFit/>
          </a:bodyPr>
          <a:lstStyle/>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202124"/>
              </a:solidFill>
              <a:latin typeface="docs-Roboto"/>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8474" y="1507717"/>
            <a:ext cx="11279515" cy="4736297"/>
          </a:xfrm>
          <a:prstGeom prst="rect">
            <a:avLst/>
          </a:prstGeom>
        </p:spPr>
        <p:txBody>
          <a:bodyPr wrap="square">
            <a:spAutoFit/>
          </a:bodyPr>
          <a:lstStyle/>
          <a:p>
            <a:r>
              <a:rPr lang="en-US" dirty="0"/>
              <a:t>								</a:t>
            </a:r>
          </a:p>
          <a:p>
            <a:r>
              <a:rPr lang="en-US" sz="2800" b="1" dirty="0"/>
              <a:t>HSTA-</a:t>
            </a:r>
            <a:r>
              <a:rPr lang="en-US" sz="2800" b="1" dirty="0" err="1"/>
              <a:t>Retired's</a:t>
            </a:r>
            <a:r>
              <a:rPr lang="en-US" sz="2800" b="1" dirty="0"/>
              <a:t> work consists of the following activities.  (Continued) </a:t>
            </a:r>
          </a:p>
          <a:p>
            <a:endParaRPr lang="en-US" b="1" dirty="0"/>
          </a:p>
          <a:p>
            <a:r>
              <a:rPr lang="en-US" dirty="0"/>
              <a:t>Affiliation with HARA (Hawaii Association of Retired Americans)					37/70</a:t>
            </a:r>
          </a:p>
          <a:p>
            <a:r>
              <a:rPr lang="en-US" dirty="0"/>
              <a:t>Train District Officers									56/74</a:t>
            </a:r>
          </a:p>
          <a:p>
            <a:r>
              <a:rPr lang="en-US" dirty="0"/>
              <a:t>Representation on many HSTA Standing Committees						44/66</a:t>
            </a:r>
          </a:p>
          <a:p>
            <a:r>
              <a:rPr lang="en-US" dirty="0"/>
              <a:t>Hold elections for state and district officers							56/69</a:t>
            </a:r>
          </a:p>
          <a:p>
            <a:r>
              <a:rPr lang="en-US" dirty="0"/>
              <a:t>Produce and deliver district newsletters							41/78</a:t>
            </a:r>
          </a:p>
          <a:p>
            <a:r>
              <a:rPr lang="en-US" dirty="0"/>
              <a:t>Provide resources for districts to have activities, excursions, informational meetings, luncheons, etc.	53/63</a:t>
            </a:r>
          </a:p>
          <a:p>
            <a:r>
              <a:rPr lang="en-US" dirty="0"/>
              <a:t>Hold General Membership meetings at the district level						57/58</a:t>
            </a:r>
          </a:p>
          <a:p>
            <a:r>
              <a:rPr lang="en-US" dirty="0"/>
              <a:t>Hold a delegate Assembly for member input and direction						50/62</a:t>
            </a:r>
          </a:p>
          <a:p>
            <a:r>
              <a:rPr lang="en-US" dirty="0"/>
              <a:t>Produce and distribute a members calendar							51/38</a:t>
            </a:r>
          </a:p>
          <a:p>
            <a:r>
              <a:rPr lang="en-US" dirty="0"/>
              <a:t> </a:t>
            </a:r>
          </a:p>
          <a:p>
            <a:pPr>
              <a:lnSpc>
                <a:spcPct val="107000"/>
              </a:lnSpc>
            </a:pPr>
            <a:endParaRPr lang="en-US" dirty="0"/>
          </a:p>
          <a:p>
            <a:pPr>
              <a:lnSpc>
                <a:spcPct val="107000"/>
              </a:lnSpc>
            </a:pPr>
            <a:endParaRPr lang="en-US" dirty="0">
              <a:solidFill>
                <a:srgbClr val="202124"/>
              </a:solidFill>
              <a:latin typeface="docs-Roboto"/>
              <a:ea typeface="Times New Roman" panose="02020603050405020304" pitchFamily="18" charset="0"/>
              <a:cs typeface="Times New Roman" panose="02020603050405020304" pitchFamily="18" charset="0"/>
            </a:endParaRPr>
          </a:p>
          <a:p>
            <a:pPr>
              <a:lnSpc>
                <a:spcPct val="107000"/>
              </a:lnSpc>
            </a:pPr>
            <a:r>
              <a:rPr lang="en-US" dirty="0">
                <a:solidFill>
                  <a:srgbClr val="202124"/>
                </a:solidFill>
                <a:latin typeface="docs-Roboto"/>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50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827747" y="1578142"/>
            <a:ext cx="7380752"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HSTA- Retired didn't exist who would do this work?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29164985"/>
              </p:ext>
            </p:extLst>
          </p:nvPr>
        </p:nvGraphicFramePr>
        <p:xfrm>
          <a:off x="827747" y="2142005"/>
          <a:ext cx="7807836" cy="2908296"/>
        </p:xfrm>
        <a:graphic>
          <a:graphicData uri="http://schemas.openxmlformats.org/drawingml/2006/table">
            <a:tbl>
              <a:tblPr>
                <a:tableStyleId>{00A15C55-8517-42AA-B614-E9B94910E393}</a:tableStyleId>
              </a:tblPr>
              <a:tblGrid>
                <a:gridCol w="6732744">
                  <a:extLst>
                    <a:ext uri="{9D8B030D-6E8A-4147-A177-3AD203B41FA5}">
                      <a16:colId xmlns:a16="http://schemas.microsoft.com/office/drawing/2014/main" val="3529097571"/>
                    </a:ext>
                  </a:extLst>
                </a:gridCol>
                <a:gridCol w="1075092">
                  <a:extLst>
                    <a:ext uri="{9D8B030D-6E8A-4147-A177-3AD203B41FA5}">
                      <a16:colId xmlns:a16="http://schemas.microsoft.com/office/drawing/2014/main" val="890807311"/>
                    </a:ext>
                  </a:extLst>
                </a:gridCol>
              </a:tblGrid>
              <a:tr h="484716">
                <a:tc>
                  <a:txBody>
                    <a:bodyPr/>
                    <a:lstStyle/>
                    <a:p>
                      <a:r>
                        <a:rPr lang="en-US" dirty="0"/>
                        <a:t>No One</a:t>
                      </a:r>
                    </a:p>
                  </a:txBody>
                  <a:tcPr/>
                </a:tc>
                <a:tc>
                  <a:txBody>
                    <a:bodyPr/>
                    <a:lstStyle/>
                    <a:p>
                      <a:r>
                        <a:rPr lang="en-US" dirty="0"/>
                        <a:t>40</a:t>
                      </a:r>
                    </a:p>
                  </a:txBody>
                  <a:tcPr/>
                </a:tc>
                <a:extLst>
                  <a:ext uri="{0D108BD9-81ED-4DB2-BD59-A6C34878D82A}">
                    <a16:rowId xmlns:a16="http://schemas.microsoft.com/office/drawing/2014/main" val="819583040"/>
                  </a:ext>
                </a:extLst>
              </a:tr>
              <a:tr h="484716">
                <a:tc>
                  <a:txBody>
                    <a:bodyPr/>
                    <a:lstStyle/>
                    <a:p>
                      <a:r>
                        <a:rPr lang="en-US" dirty="0"/>
                        <a:t>Not</a:t>
                      </a:r>
                      <a:r>
                        <a:rPr lang="en-US" baseline="0" dirty="0"/>
                        <a:t> Sure/Don’t know</a:t>
                      </a:r>
                      <a:endParaRPr lang="en-US" dirty="0"/>
                    </a:p>
                  </a:txBody>
                  <a:tcPr/>
                </a:tc>
                <a:tc>
                  <a:txBody>
                    <a:bodyPr/>
                    <a:lstStyle/>
                    <a:p>
                      <a:r>
                        <a:rPr lang="en-US" dirty="0"/>
                        <a:t>33</a:t>
                      </a:r>
                    </a:p>
                  </a:txBody>
                  <a:tcPr/>
                </a:tc>
                <a:extLst>
                  <a:ext uri="{0D108BD9-81ED-4DB2-BD59-A6C34878D82A}">
                    <a16:rowId xmlns:a16="http://schemas.microsoft.com/office/drawing/2014/main" val="2572607073"/>
                  </a:ext>
                </a:extLst>
              </a:tr>
              <a:tr h="484716">
                <a:tc>
                  <a:txBody>
                    <a:bodyPr/>
                    <a:lstStyle/>
                    <a:p>
                      <a:r>
                        <a:rPr lang="en-US" dirty="0"/>
                        <a:t>HSTA/NEA</a:t>
                      </a:r>
                    </a:p>
                  </a:txBody>
                  <a:tcPr/>
                </a:tc>
                <a:tc>
                  <a:txBody>
                    <a:bodyPr/>
                    <a:lstStyle/>
                    <a:p>
                      <a:r>
                        <a:rPr lang="en-US" dirty="0"/>
                        <a:t>18</a:t>
                      </a:r>
                    </a:p>
                  </a:txBody>
                  <a:tcPr/>
                </a:tc>
                <a:extLst>
                  <a:ext uri="{0D108BD9-81ED-4DB2-BD59-A6C34878D82A}">
                    <a16:rowId xmlns:a16="http://schemas.microsoft.com/office/drawing/2014/main" val="2180201149"/>
                  </a:ext>
                </a:extLst>
              </a:tr>
              <a:tr h="484716">
                <a:tc>
                  <a:txBody>
                    <a:bodyPr/>
                    <a:lstStyle/>
                    <a:p>
                      <a:r>
                        <a:rPr lang="en-US" dirty="0"/>
                        <a:t>AARP/HARA/Other </a:t>
                      </a:r>
                      <a:r>
                        <a:rPr lang="en-US" dirty="0" err="1"/>
                        <a:t>Kupuna</a:t>
                      </a:r>
                      <a:r>
                        <a:rPr lang="en-US" dirty="0"/>
                        <a:t> Orgs</a:t>
                      </a:r>
                    </a:p>
                  </a:txBody>
                  <a:tcPr/>
                </a:tc>
                <a:tc>
                  <a:txBody>
                    <a:bodyPr/>
                    <a:lstStyle/>
                    <a:p>
                      <a:r>
                        <a:rPr lang="en-US" dirty="0"/>
                        <a:t>3</a:t>
                      </a:r>
                    </a:p>
                  </a:txBody>
                  <a:tcPr/>
                </a:tc>
                <a:extLst>
                  <a:ext uri="{0D108BD9-81ED-4DB2-BD59-A6C34878D82A}">
                    <a16:rowId xmlns:a16="http://schemas.microsoft.com/office/drawing/2014/main" val="1404090290"/>
                  </a:ext>
                </a:extLst>
              </a:tr>
              <a:tr h="484716">
                <a:tc>
                  <a:txBody>
                    <a:bodyPr/>
                    <a:lstStyle/>
                    <a:p>
                      <a:r>
                        <a:rPr lang="en-US" dirty="0"/>
                        <a:t>HEA</a:t>
                      </a:r>
                    </a:p>
                  </a:txBody>
                  <a:tcPr/>
                </a:tc>
                <a:tc>
                  <a:txBody>
                    <a:bodyPr/>
                    <a:lstStyle/>
                    <a:p>
                      <a:r>
                        <a:rPr lang="en-US" dirty="0"/>
                        <a:t>1</a:t>
                      </a:r>
                    </a:p>
                  </a:txBody>
                  <a:tcPr/>
                </a:tc>
                <a:extLst>
                  <a:ext uri="{0D108BD9-81ED-4DB2-BD59-A6C34878D82A}">
                    <a16:rowId xmlns:a16="http://schemas.microsoft.com/office/drawing/2014/main" val="3146091438"/>
                  </a:ext>
                </a:extLst>
              </a:tr>
              <a:tr h="484716">
                <a:tc>
                  <a:txBody>
                    <a:bodyPr/>
                    <a:lstStyle/>
                    <a:p>
                      <a:r>
                        <a:rPr lang="en-US" dirty="0"/>
                        <a:t>Committed Individuals</a:t>
                      </a:r>
                    </a:p>
                  </a:txBody>
                  <a:tcPr/>
                </a:tc>
                <a:tc>
                  <a:txBody>
                    <a:bodyPr/>
                    <a:lstStyle/>
                    <a:p>
                      <a:r>
                        <a:rPr lang="en-US" dirty="0"/>
                        <a:t>4</a:t>
                      </a:r>
                    </a:p>
                  </a:txBody>
                  <a:tcPr/>
                </a:tc>
                <a:extLst>
                  <a:ext uri="{0D108BD9-81ED-4DB2-BD59-A6C34878D82A}">
                    <a16:rowId xmlns:a16="http://schemas.microsoft.com/office/drawing/2014/main" val="690304152"/>
                  </a:ext>
                </a:extLst>
              </a:tr>
            </a:tbl>
          </a:graphicData>
        </a:graphic>
      </p:graphicFrame>
    </p:spTree>
    <p:extLst>
      <p:ext uri="{BB962C8B-B14F-4D97-AF65-F5344CB8AC3E}">
        <p14:creationId xmlns:p14="http://schemas.microsoft.com/office/powerpoint/2010/main" val="334861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2222695" y="1949153"/>
            <a:ext cx="7638757"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HSTA- Retired closed</a:t>
            </a:r>
            <a:r>
              <a:rPr kumimoji="0" lang="en-US" altLang="en-US" sz="2800" b="1"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its doors would anyone notice?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t>Yes	66</a:t>
            </a:r>
            <a:endParaRPr lang="en-US" sz="2800" dirty="0"/>
          </a:p>
          <a:p>
            <a:endParaRPr lang="en-US" sz="2800" b="1" dirty="0"/>
          </a:p>
          <a:p>
            <a:r>
              <a:rPr lang="en-US" sz="2800" b="1" dirty="0"/>
              <a:t>No	15</a:t>
            </a:r>
            <a:endParaRPr lang="en-US" sz="2800" dirty="0"/>
          </a:p>
          <a:p>
            <a:endParaRPr lang="en-US" sz="2800" b="1" dirty="0"/>
          </a:p>
          <a:p>
            <a:r>
              <a:rPr lang="en-US" sz="2800" b="1" dirty="0"/>
              <a:t>Don't know 15</a:t>
            </a:r>
            <a:endParaRPr lang="en-US" sz="2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alt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810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032" t="31080" r="23958" b="36651"/>
          <a:stretch/>
        </p:blipFill>
        <p:spPr bwMode="auto">
          <a:xfrm>
            <a:off x="1750741" y="1683834"/>
            <a:ext cx="9188605" cy="3947532"/>
          </a:xfrm>
          <a:prstGeom prst="rect">
            <a:avLst/>
          </a:prstGeom>
          <a:ln>
            <a:noFill/>
          </a:ln>
          <a:extLst>
            <a:ext uri="{53640926-AAD7-44D8-BBD7-CCE9431645EC}">
              <a14:shadowObscured xmlns:a14="http://schemas.microsoft.com/office/drawing/2010/main"/>
            </a:ext>
          </a:extLst>
        </p:spPr>
      </p:pic>
      <p:pic>
        <p:nvPicPr>
          <p:cNvPr id="3" name="Picture 4" descr="Free Membership Cliparts, Download Free Membership Cliparts png images, Free ClipArts on Clip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0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6630" y="1809946"/>
            <a:ext cx="9643621" cy="3416320"/>
          </a:xfrm>
          <a:prstGeom prst="rect">
            <a:avLst/>
          </a:prstGeom>
          <a:noFill/>
        </p:spPr>
        <p:txBody>
          <a:bodyPr wrap="square" rtlCol="0">
            <a:spAutoFit/>
          </a:bodyPr>
          <a:lstStyle/>
          <a:p>
            <a:pPr algn="ctr"/>
            <a:r>
              <a:rPr lang="en-US" sz="4800" dirty="0"/>
              <a:t>Background</a:t>
            </a:r>
          </a:p>
          <a:p>
            <a:pPr marL="685800" indent="-685800">
              <a:buFont typeface="Wingdings" panose="05000000000000000000" pitchFamily="2" charset="2"/>
              <a:buChar char="Ø"/>
            </a:pPr>
            <a:endParaRPr lang="en-US" sz="2800" dirty="0"/>
          </a:p>
          <a:p>
            <a:pPr marL="685800" indent="-685800">
              <a:buFont typeface="Wingdings" panose="05000000000000000000" pitchFamily="2" charset="2"/>
              <a:buChar char="Ø"/>
            </a:pPr>
            <a:r>
              <a:rPr lang="en-US" sz="2800" dirty="0"/>
              <a:t>HSTA-Retired has had a trend of static membership growth</a:t>
            </a:r>
          </a:p>
          <a:p>
            <a:pPr marL="685800" indent="-685800">
              <a:buFont typeface="Wingdings" panose="05000000000000000000" pitchFamily="2" charset="2"/>
              <a:buChar char="Ø"/>
            </a:pPr>
            <a:r>
              <a:rPr lang="en-US" sz="2800" dirty="0"/>
              <a:t>HSTA-Retired is moving toward membership decline</a:t>
            </a:r>
          </a:p>
          <a:p>
            <a:pPr marL="685800" indent="-685800">
              <a:buFont typeface="Wingdings" panose="05000000000000000000" pitchFamily="2" charset="2"/>
              <a:buChar char="Ø"/>
            </a:pPr>
            <a:r>
              <a:rPr lang="en-US" sz="2800" dirty="0"/>
              <a:t>HSTA-Retired has had difficulty getting members to serve in leadership positions and on committees </a:t>
            </a:r>
          </a:p>
          <a:p>
            <a:pPr algn="ctr"/>
            <a:r>
              <a:rPr lang="en-US" sz="2800" b="1" dirty="0"/>
              <a:t>What shall we focus on?</a:t>
            </a:r>
          </a:p>
        </p:txBody>
      </p:sp>
    </p:spTree>
    <p:extLst>
      <p:ext uri="{BB962C8B-B14F-4D97-AF65-F5344CB8AC3E}">
        <p14:creationId xmlns:p14="http://schemas.microsoft.com/office/powerpoint/2010/main" val="112379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rotWithShape="1">
          <a:blip r:embed="rId3"/>
          <a:srcRect l="22685" t="64878" r="23958" b="3193"/>
          <a:stretch/>
        </p:blipFill>
        <p:spPr bwMode="auto">
          <a:xfrm>
            <a:off x="518474" y="1583474"/>
            <a:ext cx="10420872" cy="4181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769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2801" t="28703" r="24537" b="42764"/>
          <a:stretch/>
        </p:blipFill>
        <p:spPr bwMode="auto">
          <a:xfrm>
            <a:off x="1126273" y="1739589"/>
            <a:ext cx="9266663" cy="3612995"/>
          </a:xfrm>
          <a:prstGeom prst="rect">
            <a:avLst/>
          </a:prstGeom>
          <a:ln>
            <a:noFill/>
          </a:ln>
          <a:extLst>
            <a:ext uri="{53640926-AAD7-44D8-BBD7-CCE9431645EC}">
              <a14:shadowObscured xmlns:a14="http://schemas.microsoft.com/office/drawing/2010/main"/>
            </a:ext>
          </a:extLst>
        </p:spPr>
      </p:pic>
      <p:pic>
        <p:nvPicPr>
          <p:cNvPr id="3" name="Picture 4" descr="Free Membership Cliparts, Download Free Membership Cliparts png images, Free ClipArts on Clip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0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40074" y="9083061"/>
            <a:ext cx="3533827" cy="8463855"/>
          </a:xfrm>
          <a:prstGeom prst="rect">
            <a:avLst/>
          </a:prstGeom>
          <a:noFill/>
        </p:spPr>
        <p:txBody>
          <a:bodyPr wrap="square" rtlCol="0">
            <a:spAutoFit/>
          </a:bodyPr>
          <a:lstStyle/>
          <a:p>
            <a:r>
              <a:rPr lang="en-US" sz="3200" dirty="0"/>
              <a:t>Membership Committee Chair: Kim Springer</a:t>
            </a:r>
          </a:p>
          <a:p>
            <a:r>
              <a:rPr lang="en-US" sz="3200" dirty="0"/>
              <a:t>Committee Members:  Stephen Fong</a:t>
            </a:r>
          </a:p>
          <a:p>
            <a:endParaRPr lang="en-US" sz="3200" dirty="0"/>
          </a:p>
          <a:p>
            <a:r>
              <a:rPr lang="en-US" sz="3200" dirty="0"/>
              <a:t>Executive Committee Members:  Jonathan </a:t>
            </a:r>
            <a:r>
              <a:rPr lang="en-US" sz="3200" dirty="0" err="1"/>
              <a:t>Gillentine</a:t>
            </a:r>
            <a:r>
              <a:rPr lang="en-US" sz="3200" dirty="0"/>
              <a:t>, Valerie </a:t>
            </a:r>
            <a:r>
              <a:rPr lang="en-US" sz="3200" dirty="0" err="1"/>
              <a:t>DeCorte</a:t>
            </a:r>
            <a:r>
              <a:rPr lang="en-US" sz="3200" dirty="0"/>
              <a:t>, Kim Springer, </a:t>
            </a:r>
          </a:p>
          <a:p>
            <a:r>
              <a:rPr lang="en-US" sz="3200" dirty="0"/>
              <a:t>Joan Parker, Karolyn Mossman</a:t>
            </a:r>
          </a:p>
          <a:p>
            <a:endParaRPr lang="en-US" sz="3200" dirty="0"/>
          </a:p>
          <a:p>
            <a:pPr algn="ctr"/>
            <a:r>
              <a:rPr lang="en-US" sz="3200" dirty="0"/>
              <a:t>Mahalo  </a:t>
            </a:r>
          </a:p>
        </p:txBody>
      </p:sp>
      <p:pic>
        <p:nvPicPr>
          <p:cNvPr id="22530" name="Picture 2" descr="Animated Appla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7785" y="5501574"/>
            <a:ext cx="2537139" cy="860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4101" y="1661375"/>
            <a:ext cx="9504609" cy="4524315"/>
          </a:xfrm>
          <a:prstGeom prst="rect">
            <a:avLst/>
          </a:prstGeom>
          <a:noFill/>
        </p:spPr>
        <p:txBody>
          <a:bodyPr wrap="square" rtlCol="0">
            <a:spAutoFit/>
          </a:bodyPr>
          <a:lstStyle/>
          <a:p>
            <a:r>
              <a:rPr lang="en-US" sz="3200" dirty="0"/>
              <a:t>Membership Committee:  Kim Springer (Chair), Stephen Fong </a:t>
            </a:r>
          </a:p>
          <a:p>
            <a:endParaRPr lang="en-US" sz="3200" dirty="0"/>
          </a:p>
          <a:p>
            <a:r>
              <a:rPr lang="en-US" sz="3200" dirty="0"/>
              <a:t>Executive Committee:  Jonathan </a:t>
            </a:r>
            <a:r>
              <a:rPr lang="en-US" sz="3200" dirty="0" err="1"/>
              <a:t>Gillentine</a:t>
            </a:r>
            <a:r>
              <a:rPr lang="en-US" sz="3200" dirty="0"/>
              <a:t>, Valerie </a:t>
            </a:r>
            <a:r>
              <a:rPr lang="en-US" sz="3200" dirty="0" err="1"/>
              <a:t>DeCorte</a:t>
            </a:r>
            <a:r>
              <a:rPr lang="en-US" sz="3200" dirty="0"/>
              <a:t>, Kim Springer, Joan Parker, Karolyn Mossman</a:t>
            </a:r>
          </a:p>
          <a:p>
            <a:endParaRPr lang="en-US" sz="3200" dirty="0"/>
          </a:p>
          <a:p>
            <a:r>
              <a:rPr lang="en-US" sz="3200"/>
              <a:t>NEA-Retired </a:t>
            </a:r>
            <a:r>
              <a:rPr lang="en-US" sz="3200" dirty="0"/>
              <a:t>Vice President: Jean </a:t>
            </a:r>
            <a:r>
              <a:rPr lang="en-US" sz="3200" dirty="0" err="1"/>
              <a:t>Dobashi</a:t>
            </a:r>
            <a:endParaRPr lang="en-US" sz="3200" dirty="0"/>
          </a:p>
          <a:p>
            <a:endParaRPr lang="en-US" sz="3200" dirty="0"/>
          </a:p>
          <a:p>
            <a:pPr algn="ctr"/>
            <a:r>
              <a:rPr lang="en-US" sz="3200" dirty="0"/>
              <a:t>Mahalo</a:t>
            </a:r>
          </a:p>
        </p:txBody>
      </p:sp>
    </p:spTree>
    <p:extLst>
      <p:ext uri="{BB962C8B-B14F-4D97-AF65-F5344CB8AC3E}">
        <p14:creationId xmlns:p14="http://schemas.microsoft.com/office/powerpoint/2010/main" val="150513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6630" y="2032970"/>
            <a:ext cx="9899985"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HSTA-Retired Leadership decided to survey our members.</a:t>
            </a:r>
          </a:p>
          <a:p>
            <a:pPr marL="457200" indent="-457200">
              <a:buFont typeface="Wingdings" panose="05000000000000000000" pitchFamily="2" charset="2"/>
              <a:buChar char="Ø"/>
            </a:pPr>
            <a:r>
              <a:rPr lang="en-US" sz="2800" b="1" dirty="0"/>
              <a:t>HSTA-Retired Executive Committee and Membership Committee, along with NEA-Retired VP Jean </a:t>
            </a:r>
            <a:r>
              <a:rPr lang="en-US" sz="2800" b="1" dirty="0" err="1"/>
              <a:t>Dobashi</a:t>
            </a:r>
            <a:r>
              <a:rPr lang="en-US" sz="2800" b="1" dirty="0"/>
              <a:t>, developed a questionnaire.  </a:t>
            </a:r>
          </a:p>
          <a:p>
            <a:pPr marL="457200" indent="-457200">
              <a:buFont typeface="Wingdings" panose="05000000000000000000" pitchFamily="2" charset="2"/>
              <a:buChar char="Ø"/>
            </a:pPr>
            <a:r>
              <a:rPr lang="en-US" sz="2800" b="1" dirty="0"/>
              <a:t>Survey was sent out via email on March 24 through March 31</a:t>
            </a:r>
          </a:p>
          <a:p>
            <a:pPr marL="457200" indent="-457200">
              <a:buFont typeface="Wingdings" panose="05000000000000000000" pitchFamily="2" charset="2"/>
              <a:buChar char="Ø"/>
            </a:pPr>
            <a:r>
              <a:rPr lang="en-US" sz="2800" b="1" dirty="0"/>
              <a:t>This data is to be used to inform the leadership on our work over the next year in addressing our membership decline and leadership development</a:t>
            </a:r>
          </a:p>
          <a:p>
            <a:pPr marL="457200" indent="-457200">
              <a:buFont typeface="Wingdings" panose="05000000000000000000" pitchFamily="2" charset="2"/>
              <a:buChar char="Ø"/>
            </a:pPr>
            <a:endParaRPr lang="en-US" sz="2800" b="1" dirty="0"/>
          </a:p>
        </p:txBody>
      </p:sp>
    </p:spTree>
    <p:extLst>
      <p:ext uri="{BB962C8B-B14F-4D97-AF65-F5344CB8AC3E}">
        <p14:creationId xmlns:p14="http://schemas.microsoft.com/office/powerpoint/2010/main" val="216994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a:srcRect l="12925" t="19812" r="7712" b="15251"/>
          <a:stretch/>
        </p:blipFill>
        <p:spPr bwMode="auto">
          <a:xfrm>
            <a:off x="892096" y="1494262"/>
            <a:ext cx="9902283" cy="4817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52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2543" y="1376313"/>
            <a:ext cx="8428023" cy="4955203"/>
          </a:xfrm>
          <a:prstGeom prst="rect">
            <a:avLst/>
          </a:prstGeom>
          <a:noFill/>
        </p:spPr>
        <p:txBody>
          <a:bodyPr wrap="square" rtlCol="0">
            <a:spAutoFit/>
          </a:bodyPr>
          <a:lstStyle/>
          <a:p>
            <a:pPr algn="ctr"/>
            <a:r>
              <a:rPr lang="en-US" sz="2800" b="1" dirty="0"/>
              <a:t>Why did you join HSTA-Retired? </a:t>
            </a:r>
            <a:r>
              <a:rPr lang="en-US" sz="2800" dirty="0"/>
              <a:t> </a:t>
            </a:r>
          </a:p>
          <a:p>
            <a:r>
              <a:rPr lang="en-US" sz="2400" dirty="0"/>
              <a:t>Continue Life and Long Term Care Insurance			62%</a:t>
            </a:r>
          </a:p>
          <a:p>
            <a:r>
              <a:rPr lang="en-US" sz="2400" dirty="0"/>
              <a:t>NEA/HSTA Member Benefits and Discount Programs	50%</a:t>
            </a:r>
          </a:p>
          <a:p>
            <a:r>
              <a:rPr lang="en-US" sz="2400" dirty="0"/>
              <a:t>Social interactions with colleagues				40%</a:t>
            </a:r>
          </a:p>
          <a:p>
            <a:r>
              <a:rPr lang="en-US" sz="2400" dirty="0"/>
              <a:t>Volunteerism and public service				33%</a:t>
            </a:r>
          </a:p>
          <a:p>
            <a:r>
              <a:rPr lang="en-US" sz="2400" dirty="0"/>
              <a:t>Liability insurance if I substitute				15%</a:t>
            </a:r>
          </a:p>
          <a:p>
            <a:r>
              <a:rPr lang="en-US" sz="2400" dirty="0"/>
              <a:t>Continued support for Public Education			60%</a:t>
            </a:r>
          </a:p>
          <a:p>
            <a:r>
              <a:rPr lang="en-US" sz="2400" dirty="0"/>
              <a:t>Continued support for Unions				54%</a:t>
            </a:r>
          </a:p>
          <a:p>
            <a:r>
              <a:rPr lang="en-US" sz="2400" dirty="0"/>
              <a:t>Stay active in political action					13%</a:t>
            </a:r>
          </a:p>
          <a:p>
            <a:r>
              <a:rPr lang="en-US" sz="2400" dirty="0"/>
              <a:t>Attend excursions, activities, and social interactions		35%</a:t>
            </a:r>
          </a:p>
          <a:p>
            <a:r>
              <a:rPr lang="en-US" sz="2400" dirty="0"/>
              <a:t>Learn about issues related to retirees			63%</a:t>
            </a:r>
          </a:p>
          <a:p>
            <a:r>
              <a:rPr lang="en-US" sz="2400" dirty="0"/>
              <a:t>Continue the work I did with HSTA				17%</a:t>
            </a:r>
          </a:p>
          <a:p>
            <a:r>
              <a:rPr lang="en-US" sz="2400" dirty="0"/>
              <a:t>Stay active with NEA						14%</a:t>
            </a:r>
          </a:p>
        </p:txBody>
      </p:sp>
    </p:spTree>
    <p:extLst>
      <p:ext uri="{BB962C8B-B14F-4D97-AF65-F5344CB8AC3E}">
        <p14:creationId xmlns:p14="http://schemas.microsoft.com/office/powerpoint/2010/main" val="90482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8145" y="1556366"/>
            <a:ext cx="10270273" cy="4820679"/>
          </a:xfrm>
          <a:prstGeom prst="rect">
            <a:avLst/>
          </a:prstGeom>
        </p:spPr>
        <p:txBody>
          <a:bodyPr wrap="square">
            <a:spAutoFit/>
          </a:bodyPr>
          <a:lstStyle/>
          <a:p>
            <a:pPr algn="ctr"/>
            <a:r>
              <a:rPr lang="en-US" sz="2400" b="1" dirty="0"/>
              <a:t>Why do you think others don't join HSTA-Retired? </a:t>
            </a:r>
          </a:p>
          <a:p>
            <a:r>
              <a:rPr lang="en-US" sz="2400" dirty="0"/>
              <a:t>Lack of information about the benefits					52%</a:t>
            </a:r>
          </a:p>
          <a:p>
            <a:r>
              <a:rPr lang="en-US" sz="2400" dirty="0"/>
              <a:t>Do not support unions							14%</a:t>
            </a:r>
          </a:p>
          <a:p>
            <a:r>
              <a:rPr lang="en-US" sz="2400" dirty="0"/>
              <a:t>Travel										25%</a:t>
            </a:r>
          </a:p>
          <a:p>
            <a:r>
              <a:rPr lang="en-US" sz="2400" dirty="0"/>
              <a:t>Too Busy									46%</a:t>
            </a:r>
          </a:p>
          <a:p>
            <a:r>
              <a:rPr lang="en-US" sz="2400" dirty="0"/>
              <a:t>Didn't want to pay the dues							38%</a:t>
            </a:r>
          </a:p>
          <a:p>
            <a:r>
              <a:rPr lang="en-US" sz="2400" dirty="0"/>
              <a:t>Think the dues are the same as HSTA (actives)				14%</a:t>
            </a:r>
          </a:p>
          <a:p>
            <a:r>
              <a:rPr lang="en-US" sz="2400" dirty="0"/>
              <a:t>Didn't know about HSTA-Retired						47%</a:t>
            </a:r>
          </a:p>
          <a:p>
            <a:r>
              <a:rPr lang="en-US" sz="2400" dirty="0"/>
              <a:t>One of the spouses joined, don't need two memberships			10%</a:t>
            </a:r>
          </a:p>
          <a:p>
            <a:r>
              <a:rPr lang="en-US" sz="2400" dirty="0"/>
              <a:t>Think membership is automatic						46%</a:t>
            </a:r>
          </a:p>
          <a:p>
            <a:r>
              <a:rPr lang="en-US" sz="2400" dirty="0"/>
              <a:t>Think they already joined because they joined NEA Pre-retirement plan	29% </a:t>
            </a:r>
          </a:p>
          <a:p>
            <a:r>
              <a:rPr lang="en-US" sz="2400" dirty="0"/>
              <a:t>Caregiving (Parents/Grandchildren)						45%</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24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74234" y="1547652"/>
            <a:ext cx="10545338" cy="2280881"/>
          </a:xfrm>
          <a:prstGeom prst="rect">
            <a:avLst/>
          </a:prstGeom>
        </p:spPr>
        <p:txBody>
          <a:bodyPr wrap="square">
            <a:spAutoFit/>
          </a:bodyPr>
          <a:lstStyle/>
          <a:p>
            <a:pPr>
              <a:lnSpc>
                <a:spcPct val="107000"/>
              </a:lnSpc>
              <a:spcAft>
                <a:spcPts val="800"/>
              </a:spcAft>
            </a:pPr>
            <a:r>
              <a:rPr lang="en-US" dirty="0">
                <a:solidFill>
                  <a:srgbClr val="202124"/>
                </a:solidFill>
                <a:latin typeface="docs-Roboto"/>
                <a:ea typeface="Calibri" panose="020F0502020204030204" pitchFamily="34" charset="0"/>
                <a:cs typeface="Times New Roman" panose="02020603050405020304" pitchFamily="18" charset="0"/>
              </a:rPr>
              <a:t>Rank the following HSTA-Retired purposes from the most important (1) to the least important (4) to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Protect the retirement and health benefits of its members;					</a:t>
            </a:r>
            <a:r>
              <a:rPr lang="en-US" dirty="0">
                <a:solidFill>
                  <a:srgbClr val="4472C4"/>
                </a:solidFill>
                <a:latin typeface="Calibri" panose="020F0502020204030204" pitchFamily="34" charset="0"/>
                <a:ea typeface="Calibri" panose="020F0502020204030204" pitchFamily="34" charset="0"/>
                <a:cs typeface="Times New Roman" panose="02020603050405020304" pitchFamily="18" charset="0"/>
              </a:rPr>
              <a:t>#1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  Promote the social, professional, economic status, and general welfare of retired members;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3.  Support united action with others who are devoted to the cause of public education and/ or unionism;	</a:t>
            </a:r>
            <a:r>
              <a:rPr lang="en-US" dirty="0">
                <a:solidFill>
                  <a:srgbClr val="009900"/>
                </a:solidFill>
                <a:latin typeface="Calibri" panose="020F0502020204030204" pitchFamily="34" charset="0"/>
                <a:ea typeface="Calibri" panose="020F0502020204030204" pitchFamily="34" charset="0"/>
                <a:cs typeface="Times New Roman" panose="02020603050405020304" pitchFamily="18" charset="0"/>
              </a:rPr>
              <a:t>#4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Initiate and/or support legislative action that is beneficial to retirees				</a:t>
            </a:r>
            <a:r>
              <a:rPr lang="en-US" dirty="0">
                <a:solidFill>
                  <a:srgbClr val="ED7D31"/>
                </a:solidFill>
                <a:latin typeface="Calibri" panose="020F0502020204030204" pitchFamily="34" charset="0"/>
                <a:ea typeface="Calibri" panose="020F0502020204030204" pitchFamily="34" charset="0"/>
                <a:cs typeface="Times New Roman" panose="02020603050405020304" pitchFamily="18" charset="0"/>
              </a:rPr>
              <a:t>#3</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p:nvPr/>
        </p:nvPicPr>
        <p:blipFill rotWithShape="1">
          <a:blip r:embed="rId3"/>
          <a:srcRect l="21265" t="32706" r="24690" b="26712"/>
          <a:stretch/>
        </p:blipFill>
        <p:spPr bwMode="auto">
          <a:xfrm>
            <a:off x="2704719" y="3999872"/>
            <a:ext cx="6305466" cy="2011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429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474" y="1305342"/>
            <a:ext cx="11089946" cy="3416320"/>
          </a:xfrm>
          <a:prstGeom prst="rect">
            <a:avLst/>
          </a:prstGeom>
        </p:spPr>
        <p:txBody>
          <a:bodyPr wrap="square">
            <a:spAutoFit/>
          </a:bodyPr>
          <a:lstStyle/>
          <a:p>
            <a:r>
              <a:rPr lang="en-US" spc="15" dirty="0">
                <a:solidFill>
                  <a:srgbClr val="202124"/>
                </a:solidFill>
                <a:latin typeface="Arial" panose="020B0604020202020204" pitchFamily="34" charset="0"/>
                <a:ea typeface="Times New Roman" panose="02020603050405020304" pitchFamily="18" charset="0"/>
              </a:rPr>
              <a:t>The fifth purpose addresses the legal, procedural, ethical requirements. They undergird our work on the other four.</a:t>
            </a:r>
            <a:endParaRPr lang="en-US" dirty="0">
              <a:latin typeface="Times New Roman" panose="02020603050405020304" pitchFamily="18" charset="0"/>
              <a:ea typeface="Times New Roman" panose="02020603050405020304" pitchFamily="18" charset="0"/>
            </a:endParaRPr>
          </a:p>
          <a:p>
            <a:r>
              <a:rPr lang="en-US" spc="15" dirty="0">
                <a:solidFill>
                  <a:srgbClr val="202124"/>
                </a:solidFill>
                <a:latin typeface="Arial" panose="020B0604020202020204" pitchFamily="34" charset="0"/>
                <a:ea typeface="Times New Roman" panose="02020603050405020304" pitchFamily="18" charset="0"/>
              </a:rPr>
              <a:t># 5. Operate exclusively as a social welfare organization or local association of employees, within the meaning of Section 501(c)(4) of the Internal Revenue Code of 1986, as amended (or the corresponding provision of any future United States internal revenue law). From the Articles of Incorporation of Hawaii State Teachers</a:t>
            </a:r>
            <a:endParaRPr lang="en-US" dirty="0">
              <a:latin typeface="Times New Roman" panose="02020603050405020304" pitchFamily="18" charset="0"/>
              <a:ea typeface="Times New Roman" panose="02020603050405020304" pitchFamily="18" charset="0"/>
            </a:endParaRPr>
          </a:p>
          <a:p>
            <a:r>
              <a:rPr lang="en-US" spc="15" dirty="0">
                <a:solidFill>
                  <a:srgbClr val="202124"/>
                </a:solidFill>
                <a:latin typeface="Arial" panose="020B0604020202020204" pitchFamily="34" charset="0"/>
                <a:ea typeface="Times New Roman" panose="02020603050405020304" pitchFamily="18" charset="0"/>
              </a:rPr>
              <a:t>This requires HSTA Retired to follow all the Non-profit laws, labor election laws, and the bylaws of NEA, HSTA, and HSTA-Retired.  </a:t>
            </a:r>
            <a:endParaRPr lang="en-US" dirty="0">
              <a:latin typeface="Times New Roman" panose="02020603050405020304" pitchFamily="18" charset="0"/>
              <a:ea typeface="Times New Roman" panose="02020603050405020304" pitchFamily="18" charset="0"/>
            </a:endParaRPr>
          </a:p>
          <a:p>
            <a:r>
              <a:rPr lang="en-US" spc="15" dirty="0">
                <a:solidFill>
                  <a:srgbClr val="202124"/>
                </a:solidFill>
                <a:latin typeface="Arial" panose="020B0604020202020204" pitchFamily="34" charset="0"/>
                <a:ea typeface="Times New Roman" panose="02020603050405020304" pitchFamily="18" charset="0"/>
              </a:rPr>
              <a:t>However, because we do not bargain for workers as a retired organization, we are not a union, although we are affiliate with HSTA, which is a union.  </a:t>
            </a:r>
            <a:endParaRPr lang="en-US" dirty="0">
              <a:latin typeface="Times New Roman" panose="02020603050405020304" pitchFamily="18" charset="0"/>
              <a:ea typeface="Times New Roman" panose="02020603050405020304" pitchFamily="18" charset="0"/>
            </a:endParaRPr>
          </a:p>
          <a:p>
            <a:r>
              <a:rPr lang="en-US" spc="15" dirty="0">
                <a:solidFill>
                  <a:srgbClr val="202124"/>
                </a:solidFill>
                <a:latin typeface="Arial" panose="020B0604020202020204" pitchFamily="34" charset="0"/>
                <a:ea typeface="Times New Roman" panose="02020603050405020304" pitchFamily="18" charset="0"/>
              </a:rPr>
              <a:t>Did you know this about HSTA-Retired?</a:t>
            </a:r>
          </a:p>
          <a:p>
            <a:endParaRPr lang="en-US" dirty="0">
              <a:latin typeface="Times New Roman" panose="02020603050405020304" pitchFamily="18" charset="0"/>
              <a:ea typeface="Times New Roman" panose="02020603050405020304" pitchFamily="18" charset="0"/>
            </a:endParaRPr>
          </a:p>
        </p:txBody>
      </p:sp>
      <p:pic>
        <p:nvPicPr>
          <p:cNvPr id="5" name="Picture 4"/>
          <p:cNvPicPr/>
          <p:nvPr/>
        </p:nvPicPr>
        <p:blipFill rotWithShape="1">
          <a:blip r:embed="rId3"/>
          <a:srcRect l="22685" t="73014" r="24305" b="1396"/>
          <a:stretch/>
        </p:blipFill>
        <p:spPr bwMode="auto">
          <a:xfrm>
            <a:off x="5207619" y="4271686"/>
            <a:ext cx="5263376" cy="169421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836341" y="4605454"/>
            <a:ext cx="4371278" cy="1477328"/>
          </a:xfrm>
          <a:prstGeom prst="rect">
            <a:avLst/>
          </a:prstGeom>
          <a:noFill/>
        </p:spPr>
        <p:txBody>
          <a:bodyPr wrap="square" rtlCol="0">
            <a:spAutoFit/>
          </a:bodyPr>
          <a:lstStyle/>
          <a:p>
            <a:r>
              <a:rPr lang="en-US" dirty="0"/>
              <a:t>No		49.7%</a:t>
            </a:r>
          </a:p>
          <a:p>
            <a:r>
              <a:rPr lang="en-US" dirty="0"/>
              <a:t>Yes 		48.5%</a:t>
            </a:r>
          </a:p>
          <a:p>
            <a:r>
              <a:rPr lang="en-US" dirty="0"/>
              <a:t>     Most of these</a:t>
            </a:r>
          </a:p>
          <a:p>
            <a:r>
              <a:rPr lang="en-US" dirty="0"/>
              <a:t>     I thought I was protected by union</a:t>
            </a:r>
          </a:p>
          <a:p>
            <a:r>
              <a:rPr lang="en-US" dirty="0"/>
              <a:t>     Had to keep researching</a:t>
            </a:r>
          </a:p>
        </p:txBody>
      </p:sp>
    </p:spTree>
    <p:extLst>
      <p:ext uri="{BB962C8B-B14F-4D97-AF65-F5344CB8AC3E}">
        <p14:creationId xmlns:p14="http://schemas.microsoft.com/office/powerpoint/2010/main" val="833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Membership Cliparts, Download Free Membership Cliparts png images, Free ClipArts on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4" y="558537"/>
            <a:ext cx="2375075" cy="817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168" y="1376313"/>
            <a:ext cx="11193527" cy="830997"/>
          </a:xfrm>
          <a:prstGeom prst="rect">
            <a:avLst/>
          </a:prstGeom>
          <a:noFill/>
        </p:spPr>
        <p:txBody>
          <a:bodyPr wrap="square" rtlCol="0">
            <a:spAutoFit/>
          </a:bodyPr>
          <a:lstStyle/>
          <a:p>
            <a:r>
              <a:rPr lang="en-US" sz="2400" dirty="0"/>
              <a:t>What would you be willing to do to assist us in accomplishing our </a:t>
            </a:r>
            <a:r>
              <a:rPr lang="en-US" sz="2400" b="1" dirty="0"/>
              <a:t>first purpose</a:t>
            </a:r>
            <a:r>
              <a:rPr lang="en-US" sz="2400" dirty="0"/>
              <a:t>; protect the retirement and health benefits of its members? </a:t>
            </a:r>
          </a:p>
        </p:txBody>
      </p:sp>
      <p:pic>
        <p:nvPicPr>
          <p:cNvPr id="4" name="Picture 3"/>
          <p:cNvPicPr/>
          <p:nvPr/>
        </p:nvPicPr>
        <p:blipFill rotWithShape="1">
          <a:blip r:embed="rId3"/>
          <a:srcRect l="22454" t="29886" r="25183" b="57114"/>
          <a:stretch/>
        </p:blipFill>
        <p:spPr bwMode="auto">
          <a:xfrm>
            <a:off x="1025911" y="2194089"/>
            <a:ext cx="9645805" cy="2935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536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1332</Words>
  <Application>Microsoft Macintosh PowerPoint</Application>
  <PresentationFormat>Widescreen</PresentationFormat>
  <Paragraphs>145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docs-Roboto</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Karolyn Mossman</dc:creator>
  <cp:lastModifiedBy>Jonathan Gillentine</cp:lastModifiedBy>
  <cp:revision>21</cp:revision>
  <dcterms:created xsi:type="dcterms:W3CDTF">2025-04-16T12:39:05Z</dcterms:created>
  <dcterms:modified xsi:type="dcterms:W3CDTF">2025-04-24T19:04:52Z</dcterms:modified>
</cp:coreProperties>
</file>